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8" r:id="rId2"/>
    <p:sldId id="363" r:id="rId3"/>
    <p:sldId id="298" r:id="rId4"/>
    <p:sldId id="278" r:id="rId5"/>
    <p:sldId id="279" r:id="rId6"/>
    <p:sldId id="266" r:id="rId7"/>
    <p:sldId id="280" r:id="rId8"/>
    <p:sldId id="274" r:id="rId9"/>
    <p:sldId id="262" r:id="rId10"/>
    <p:sldId id="284" r:id="rId11"/>
    <p:sldId id="285" r:id="rId12"/>
    <p:sldId id="259" r:id="rId13"/>
    <p:sldId id="273" r:id="rId14"/>
    <p:sldId id="281" r:id="rId15"/>
    <p:sldId id="275" r:id="rId16"/>
    <p:sldId id="276" r:id="rId17"/>
    <p:sldId id="283" r:id="rId18"/>
    <p:sldId id="286" r:id="rId19"/>
    <p:sldId id="277" r:id="rId20"/>
    <p:sldId id="282" r:id="rId21"/>
    <p:sldId id="269" r:id="rId22"/>
    <p:sldId id="28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8"/>
    <p:restoredTop sz="96405"/>
  </p:normalViewPr>
  <p:slideViewPr>
    <p:cSldViewPr snapToGrid="0">
      <p:cViewPr varScale="1">
        <p:scale>
          <a:sx n="127" d="100"/>
          <a:sy n="127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>
</file>

<file path=ppt/media/image10.png>
</file>

<file path=ppt/media/image12.jpeg>
</file>

<file path=ppt/media/image1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23702-C6B5-2545-A154-5FBF070DF5B4}" type="datetimeFigureOut">
              <a:rPr lang="en-US" smtClean="0"/>
              <a:t>9/19/24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77EE8F-50D6-0244-A9E5-0034770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87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fld id="{A4676FBE-E17B-9F40-B294-2A0EC4B80004}" type="slidenum">
              <a:rPr lang="en-US" altLang="x-none" sz="1200">
                <a:latin typeface="Open Sans" charset="0"/>
              </a:rPr>
              <a:pPr/>
              <a:t>1</a:t>
            </a:fld>
            <a:endParaRPr lang="en-US" altLang="x-none" sz="1200">
              <a:latin typeface="Open Sans" charset="0"/>
            </a:endParaRPr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  <a:cs typeface="Geneva" charset="0"/>
              </a:rPr>
              <a:t>Last week or “escape velocity”</a:t>
            </a:r>
          </a:p>
          <a:p>
            <a:pPr eaLnBrk="1" hangingPunct="1"/>
            <a:endParaRPr lang="en-US" altLang="x-none" dirty="0">
              <a:ea typeface="ＭＳ Ｐゴシック" charset="-128"/>
              <a:cs typeface="Geneva" charset="0"/>
            </a:endParaRPr>
          </a:p>
          <a:p>
            <a:pPr eaLnBrk="1" hangingPunct="1"/>
            <a:endParaRPr lang="en-US" altLang="x-none" dirty="0">
              <a:ea typeface="ＭＳ Ｐゴシック" charset="-128"/>
              <a:cs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75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Top, L-R</a:t>
            </a:r>
          </a:p>
          <a:p>
            <a:endParaRPr lang="en-US" dirty="0"/>
          </a:p>
          <a:p>
            <a:r>
              <a:rPr lang="en-US" dirty="0"/>
              <a:t>(Obermeyer paper) </a:t>
            </a:r>
          </a:p>
          <a:p>
            <a:r>
              <a:rPr lang="en-US" dirty="0"/>
              <a:t>Cost vs. assigned risk score, plus 2 vertical lines</a:t>
            </a:r>
          </a:p>
          <a:p>
            <a:r>
              <a:rPr lang="en-US" dirty="0"/>
              <a:t>Middle: Kaplan Meier curve for different TIBI scores</a:t>
            </a:r>
          </a:p>
          <a:p>
            <a:r>
              <a:rPr lang="en-US" dirty="0"/>
              <a:t>Right: TIBI vs. assigned risk score. </a:t>
            </a:r>
          </a:p>
          <a:p>
            <a:endParaRPr lang="en-US" dirty="0"/>
          </a:p>
          <a:p>
            <a:r>
              <a:rPr lang="en-US" dirty="0"/>
              <a:t>Bottom, L-R:</a:t>
            </a:r>
          </a:p>
          <a:p>
            <a:r>
              <a:rPr lang="en-US" dirty="0"/>
              <a:t> (</a:t>
            </a:r>
            <a:r>
              <a:rPr lang="en-US" dirty="0" err="1"/>
              <a:t>Kohane</a:t>
            </a:r>
            <a:r>
              <a:rPr lang="en-US" dirty="0"/>
              <a:t> paper)</a:t>
            </a:r>
          </a:p>
          <a:p>
            <a:r>
              <a:rPr lang="en-US" dirty="0"/>
              <a:t> process bias</a:t>
            </a:r>
          </a:p>
          <a:p>
            <a:r>
              <a:rPr lang="en-US" dirty="0"/>
              <a:t> data shift – Narges </a:t>
            </a:r>
            <a:r>
              <a:rPr lang="en-US" dirty="0" err="1"/>
              <a:t>Razavian</a:t>
            </a:r>
            <a:r>
              <a:rPr lang="en-US" dirty="0"/>
              <a:t> – labs over 10 </a:t>
            </a:r>
            <a:r>
              <a:rPr lang="en-US" dirty="0" err="1"/>
              <a:t>yrs</a:t>
            </a:r>
            <a:r>
              <a:rPr lang="en-US"/>
              <a:t> </a:t>
            </a:r>
          </a:p>
          <a:p>
            <a:r>
              <a:rPr lang="en-US" dirty="0"/>
              <a:t>Two kinds of data shift 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B24F439-14CB-B64A-A38E-43868DBA8F9B}" type="slidenum">
              <a:rPr lang="en-US" altLang="x-none" smtClean="0"/>
              <a:pPr>
                <a:defRPr/>
              </a:pPr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47228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readings for next week, but there is homework! </a:t>
            </a:r>
          </a:p>
          <a:p>
            <a:endParaRPr lang="en-US" dirty="0"/>
          </a:p>
          <a:p>
            <a:r>
              <a:rPr lang="en-US" dirty="0"/>
              <a:t>Medicare shopping exercise due by Tuesday’s lecture</a:t>
            </a:r>
          </a:p>
          <a:p>
            <a:endParaRPr lang="en-US" dirty="0"/>
          </a:p>
          <a:p>
            <a:r>
              <a:rPr lang="en-US" dirty="0"/>
              <a:t>Look at Canvas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B24F439-14CB-B64A-A38E-43868DBA8F9B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93395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06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6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71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 sz="3200">
              <a:latin typeface="Open Sans Regular" charset="0"/>
            </a:endParaRPr>
          </a:p>
        </p:txBody>
      </p:sp>
      <p:pic>
        <p:nvPicPr>
          <p:cNvPr id="3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400" y="1193800"/>
            <a:ext cx="4572000" cy="408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_Plaid-Digital_FINAL-N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609601" y="0"/>
            <a:ext cx="10541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 sz="3200">
              <a:latin typeface="Open Sans Regular" charset="0"/>
            </a:endParaRPr>
          </a:p>
        </p:txBody>
      </p:sp>
      <p:pic>
        <p:nvPicPr>
          <p:cNvPr id="6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400" y="1193800"/>
            <a:ext cx="4572000" cy="408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_Plaid-Digital_FINAL-NE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609601" y="0"/>
            <a:ext cx="10541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244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014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9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9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06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46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61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24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58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58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slope"/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2B0C9-709E-F342-888E-397D0FFF96B5}" type="datetimeFigureOut">
              <a:rPr lang="en-US" smtClean="0"/>
              <a:t>9/19/24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896E6-2520-3E47-84DF-AE0C8B25C38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2162">
            <a:off x="6504917" y="696353"/>
            <a:ext cx="6324189" cy="632418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9443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8" r:id="rId12"/>
    <p:sldLayoutId id="214748367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accent4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WH4t5HoTX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slide" Target="slide13.xml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5" Type="http://schemas.openxmlformats.org/officeDocument/2006/relationships/slide" Target="slide21.xml"/><Relationship Id="rId4" Type="http://schemas.openxmlformats.org/officeDocument/2006/relationships/slide" Target="slide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1" name="Straight Connector 11"/>
          <p:cNvCxnSpPr>
            <a:cxnSpLocks noChangeShapeType="1"/>
          </p:cNvCxnSpPr>
          <p:nvPr/>
        </p:nvCxnSpPr>
        <p:spPr bwMode="auto">
          <a:xfrm>
            <a:off x="2946400" y="4648200"/>
            <a:ext cx="73152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2" name="Text Placeholder 14"/>
          <p:cNvSpPr txBox="1">
            <a:spLocks/>
          </p:cNvSpPr>
          <p:nvPr/>
        </p:nvSpPr>
        <p:spPr bwMode="auto">
          <a:xfrm>
            <a:off x="2844800" y="2717800"/>
            <a:ext cx="89408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x-none" sz="4267" dirty="0">
                <a:solidFill>
                  <a:schemeClr val="bg1"/>
                </a:solidFill>
                <a:ea typeface="ＭＳ Ｐゴシック" charset="-128"/>
              </a:rPr>
              <a:t>CMU 10-742</a:t>
            </a:r>
            <a:br>
              <a:rPr lang="en-US" altLang="x-none" sz="4267" dirty="0">
                <a:solidFill>
                  <a:schemeClr val="bg1"/>
                </a:solidFill>
                <a:ea typeface="ＭＳ Ｐゴシック" charset="-128"/>
              </a:rPr>
            </a:br>
            <a:r>
              <a:rPr lang="en-US" altLang="x-none" sz="4267" dirty="0">
                <a:solidFill>
                  <a:schemeClr val="bg1"/>
                </a:solidFill>
                <a:ea typeface="ＭＳ Ｐゴシック" charset="-128"/>
              </a:rPr>
              <a:t>Machine Learning in Healthcare </a:t>
            </a:r>
          </a:p>
        </p:txBody>
      </p:sp>
      <p:sp>
        <p:nvSpPr>
          <p:cNvPr id="5123" name="Text Placeholder 16"/>
          <p:cNvSpPr txBox="1">
            <a:spLocks/>
          </p:cNvSpPr>
          <p:nvPr/>
        </p:nvSpPr>
        <p:spPr bwMode="auto">
          <a:xfrm>
            <a:off x="2844800" y="4851400"/>
            <a:ext cx="7010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x-none" sz="2133" dirty="0">
                <a:solidFill>
                  <a:srgbClr val="FFFFFF"/>
                </a:solidFill>
                <a:ea typeface="ＭＳ Ｐゴシック" charset="-128"/>
              </a:rPr>
              <a:t>Lecture 7: Paying for Health Care</a:t>
            </a:r>
          </a:p>
          <a:p>
            <a:pPr>
              <a:spcBef>
                <a:spcPct val="20000"/>
              </a:spcBef>
            </a:pPr>
            <a:r>
              <a:rPr lang="en-US" altLang="x-none" sz="2133" i="1" dirty="0">
                <a:solidFill>
                  <a:srgbClr val="FFFFFF"/>
                </a:solidFill>
                <a:ea typeface="ＭＳ Ｐゴシック" charset="-128"/>
              </a:rPr>
              <a:t>Pamela Peele</a:t>
            </a:r>
          </a:p>
        </p:txBody>
      </p:sp>
    </p:spTree>
    <p:extLst>
      <p:ext uri="{BB962C8B-B14F-4D97-AF65-F5344CB8AC3E}">
        <p14:creationId xmlns:p14="http://schemas.microsoft.com/office/powerpoint/2010/main" val="178644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97492-51F2-A75E-9890-928B96E3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04106"/>
            <a:ext cx="10515600" cy="1325563"/>
          </a:xfrm>
        </p:spPr>
        <p:txBody>
          <a:bodyPr/>
          <a:lstStyle/>
          <a:p>
            <a:r>
              <a:rPr lang="en-US" dirty="0"/>
              <a:t>Complex demand functions</a:t>
            </a:r>
          </a:p>
        </p:txBody>
      </p:sp>
      <p:pic>
        <p:nvPicPr>
          <p:cNvPr id="2050" name="Picture 2" descr="Demand Curve - Chart 1">
            <a:extLst>
              <a:ext uri="{FF2B5EF4-FFF2-40B4-BE49-F238E27FC236}">
                <a16:creationId xmlns:a16="http://schemas.microsoft.com/office/drawing/2014/main" id="{829A5B1A-7BDB-EB3B-4FF9-EDFB6F5420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681" y="1027906"/>
            <a:ext cx="4785787" cy="258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xample of Perfectly Inelastic Demand and Inelastic Demand">
            <a:extLst>
              <a:ext uri="{FF2B5EF4-FFF2-40B4-BE49-F238E27FC236}">
                <a16:creationId xmlns:a16="http://schemas.microsoft.com/office/drawing/2014/main" id="{8E1078FB-8739-C5A7-01DF-712815E3E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994" y="3685936"/>
            <a:ext cx="8386011" cy="292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25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C254B-5078-542E-4352-C8737D9DA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Insurance and Moral Hazard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864AB-7BB7-D81B-7124-1C04E5ECD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Insurance reduces the price a consumer faces</a:t>
            </a:r>
          </a:p>
          <a:p>
            <a:r>
              <a:rPr lang="en-US" dirty="0"/>
              <a:t>This increases the quantity demanded</a:t>
            </a:r>
          </a:p>
          <a:p>
            <a:pPr lvl="1"/>
            <a:r>
              <a:rPr lang="en-US" dirty="0"/>
              <a:t>Creates a disincentive to 	</a:t>
            </a:r>
          </a:p>
          <a:p>
            <a:pPr lvl="1"/>
            <a:r>
              <a:rPr lang="en-US" dirty="0"/>
              <a:t>Care is consumed that has less value than the true price = moral hazard</a:t>
            </a:r>
          </a:p>
        </p:txBody>
      </p:sp>
    </p:spTree>
    <p:extLst>
      <p:ext uri="{BB962C8B-B14F-4D97-AF65-F5344CB8AC3E}">
        <p14:creationId xmlns:p14="http://schemas.microsoft.com/office/powerpoint/2010/main" val="3114320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B2A6F-8281-2963-CF3A-841DA851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Moral Hazard from Insurance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FB536-F003-0F4B-C2FE-27A9C4A80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in economic behavior because insurance, in total or in part, shields a consumer from the full economic/financial consequences of their actions.</a:t>
            </a:r>
          </a:p>
          <a:p>
            <a:endParaRPr lang="en-US" dirty="0"/>
          </a:p>
          <a:p>
            <a:r>
              <a:rPr lang="en-US" dirty="0"/>
              <a:t>Welfare loss.   Suboptimal allocation of resources because the price of health care does not equate to the actual cost of the resources to produce it.   Impact of price changes….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14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C09D5-6421-9F52-6E4D-5BD88709E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 Insurance: Actuarially fair insurance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736A8-E2E1-E547-4C3D-DC7F05FF6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Premium (price of insurance) = Expected payout (price of claims)</a:t>
            </a:r>
          </a:p>
          <a:p>
            <a:endParaRPr lang="en-US" dirty="0"/>
          </a:p>
          <a:p>
            <a:r>
              <a:rPr lang="en-US" dirty="0"/>
              <a:t>There is no actuarially fair insurance market.</a:t>
            </a:r>
          </a:p>
          <a:p>
            <a:endParaRPr lang="en-US" dirty="0"/>
          </a:p>
          <a:p>
            <a:r>
              <a:rPr lang="en-US" dirty="0"/>
              <a:t>Admin cost</a:t>
            </a:r>
          </a:p>
        </p:txBody>
      </p:sp>
    </p:spTree>
    <p:extLst>
      <p:ext uri="{BB962C8B-B14F-4D97-AF65-F5344CB8AC3E}">
        <p14:creationId xmlns:p14="http://schemas.microsoft.com/office/powerpoint/2010/main" val="10703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7CC2-72E9-9578-6755-CBAC83F23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Willingness to Pay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A0D8B-4FAF-3367-E267-CF180BB0B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Indifference point between having insurance and not.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Expected Util with and without insurance are equal.  That’s the maximum someone will pay for insurance.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2"/>
              </a:rPr>
              <a:t>https://www.youtube.com/watch?v=sWH4t5HoTXU</a:t>
            </a:r>
            <a:r>
              <a:rPr lang="en-US" dirty="0"/>
              <a:t> for a nice step by step example of this.</a:t>
            </a:r>
          </a:p>
        </p:txBody>
      </p:sp>
    </p:spTree>
    <p:extLst>
      <p:ext uri="{BB962C8B-B14F-4D97-AF65-F5344CB8AC3E}">
        <p14:creationId xmlns:p14="http://schemas.microsoft.com/office/powerpoint/2010/main" val="1217579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E253-6189-044A-4C35-D32739B3E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Administration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BF679-1914-49D0-8758-C8B052EAF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Claims Adjudication </a:t>
            </a:r>
          </a:p>
          <a:p>
            <a:r>
              <a:rPr lang="en-US" dirty="0"/>
              <a:t>Network/contract management (inc. reimbursement agreements)</a:t>
            </a:r>
          </a:p>
          <a:p>
            <a:r>
              <a:rPr lang="en-US" dirty="0"/>
              <a:t>Customer service</a:t>
            </a:r>
          </a:p>
          <a:p>
            <a:r>
              <a:rPr lang="en-US" dirty="0"/>
              <a:t>Claims coordination</a:t>
            </a:r>
          </a:p>
          <a:p>
            <a:r>
              <a:rPr lang="en-US" dirty="0"/>
              <a:t>Financial regulatory reporting </a:t>
            </a:r>
          </a:p>
          <a:p>
            <a:r>
              <a:rPr lang="en-US" dirty="0"/>
              <a:t>Quality reporting and premium adjustment</a:t>
            </a:r>
          </a:p>
          <a:p>
            <a:r>
              <a:rPr lang="en-US" dirty="0"/>
              <a:t>Legal resolutions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18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3DE2D-7F19-D783-7B60-E60A58CF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Value and Expected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D6CE0-DA50-816E-915E-24FAAAFE0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Example at individual level</a:t>
            </a:r>
          </a:p>
          <a:p>
            <a:r>
              <a:rPr lang="en-US" dirty="0"/>
              <a:t>Person makes 100K/year</a:t>
            </a:r>
          </a:p>
          <a:p>
            <a:r>
              <a:rPr lang="en-US" dirty="0"/>
              <a:t>25% chance of illness which will cost 10k</a:t>
            </a:r>
          </a:p>
          <a:p>
            <a:endParaRPr lang="en-US" dirty="0"/>
          </a:p>
          <a:p>
            <a:r>
              <a:rPr lang="en-US" dirty="0"/>
              <a:t>Expected  Value of Income = .75(100000) + .25(90000) = 98,500</a:t>
            </a:r>
          </a:p>
          <a:p>
            <a:r>
              <a:rPr lang="en-US" dirty="0"/>
              <a:t>Expected Loss of Income =  2,500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7693A-F5FC-A335-5B01-71918A74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Diminishing marginal utility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E4E999-400F-6D6A-3A77-3D53F7A0C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043" r="16112" b="32037"/>
          <a:stretch/>
        </p:blipFill>
        <p:spPr>
          <a:xfrm>
            <a:off x="2346159" y="1491916"/>
            <a:ext cx="7839424" cy="5024090"/>
          </a:xfrm>
        </p:spPr>
      </p:pic>
    </p:spTree>
    <p:extLst>
      <p:ext uri="{BB962C8B-B14F-4D97-AF65-F5344CB8AC3E}">
        <p14:creationId xmlns:p14="http://schemas.microsoft.com/office/powerpoint/2010/main" val="3566027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B306-23ED-0798-9FA2-C6E400AC9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risk aversion28">
            <a:extLst>
              <a:ext uri="{FF2B5EF4-FFF2-40B4-BE49-F238E27FC236}">
                <a16:creationId xmlns:a16="http://schemas.microsoft.com/office/drawing/2014/main" id="{896CCC2B-012C-7419-32E1-A71EF1D719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389" y="1540836"/>
            <a:ext cx="6181503" cy="4636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077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37F1-F08C-060A-99EE-4C694DB9A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Aversion: Diminishing marginal utility</a:t>
            </a:r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F17F7610-5193-2B16-415E-3DF5DDDB0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758" y="1629705"/>
            <a:ext cx="8915400" cy="4561368"/>
          </a:xfrm>
        </p:spPr>
      </p:pic>
    </p:spTree>
    <p:extLst>
      <p:ext uri="{BB962C8B-B14F-4D97-AF65-F5344CB8AC3E}">
        <p14:creationId xmlns:p14="http://schemas.microsoft.com/office/powerpoint/2010/main" val="3383755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54F27F-2899-6986-632F-1250765DCB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with orange and purple lines&#10;&#10;Description automatically generated">
            <a:extLst>
              <a:ext uri="{FF2B5EF4-FFF2-40B4-BE49-F238E27FC236}">
                <a16:creationId xmlns:a16="http://schemas.microsoft.com/office/drawing/2014/main" id="{D4C7C9E8-0200-4B69-33EB-5CD49F653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2" y="1378496"/>
            <a:ext cx="3860799" cy="2050505"/>
          </a:xfrm>
          <a:prstGeom prst="rect">
            <a:avLst/>
          </a:prstGeom>
        </p:spPr>
      </p:pic>
      <p:pic>
        <p:nvPicPr>
          <p:cNvPr id="5" name="Picture 4" descr="A graph of cancer patients&#10;&#10;Description automatically generated">
            <a:extLst>
              <a:ext uri="{FF2B5EF4-FFF2-40B4-BE49-F238E27FC236}">
                <a16:creationId xmlns:a16="http://schemas.microsoft.com/office/drawing/2014/main" id="{D9B3AB66-7202-B6B7-A73B-710FC25EB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144" y="1019892"/>
            <a:ext cx="2826657" cy="2260171"/>
          </a:xfrm>
          <a:prstGeom prst="rect">
            <a:avLst/>
          </a:prstGeom>
        </p:spPr>
      </p:pic>
      <p:pic>
        <p:nvPicPr>
          <p:cNvPr id="7" name="Picture 6" descr="A graph of a number of athletes&#10;&#10;Description automatically generated with medium confidence">
            <a:extLst>
              <a:ext uri="{FF2B5EF4-FFF2-40B4-BE49-F238E27FC236}">
                <a16:creationId xmlns:a16="http://schemas.microsoft.com/office/drawing/2014/main" id="{ED9DF678-D611-12FB-42B3-4787D786D9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9344" y="868942"/>
            <a:ext cx="2826657" cy="2775108"/>
          </a:xfrm>
          <a:prstGeom prst="rect">
            <a:avLst/>
          </a:prstGeom>
        </p:spPr>
      </p:pic>
      <p:pic>
        <p:nvPicPr>
          <p:cNvPr id="11" name="Picture 10" descr="A graph showing the time of a week&#10;&#10;Description automatically generated with medium confidence">
            <a:extLst>
              <a:ext uri="{FF2B5EF4-FFF2-40B4-BE49-F238E27FC236}">
                <a16:creationId xmlns:a16="http://schemas.microsoft.com/office/drawing/2014/main" id="{1E9F5483-F97D-9E4E-1642-36701E925B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133" y="3822211"/>
            <a:ext cx="4267199" cy="243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186C33-2F86-E9DF-822A-2222C2595DE0}"/>
              </a:ext>
            </a:extLst>
          </p:cNvPr>
          <p:cNvSpPr txBox="1"/>
          <p:nvPr/>
        </p:nvSpPr>
        <p:spPr>
          <a:xfrm>
            <a:off x="9448800" y="4210667"/>
            <a:ext cx="2540000" cy="1446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/>
              <a:t>LABEL SHIFT</a:t>
            </a:r>
          </a:p>
          <a:p>
            <a:br>
              <a:rPr lang="en-US" sz="2133" dirty="0"/>
            </a:br>
            <a:r>
              <a:rPr lang="en-US" sz="2133" dirty="0"/>
              <a:t>COVARIATE SHIFT</a:t>
            </a:r>
          </a:p>
          <a:p>
            <a:endParaRPr lang="en-US" sz="2400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4782019-B518-46C5-0581-492E02DFF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048" y="302324"/>
            <a:ext cx="10972800" cy="8128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Lecture 6 Recap </a:t>
            </a:r>
          </a:p>
        </p:txBody>
      </p:sp>
      <p:pic>
        <p:nvPicPr>
          <p:cNvPr id="4" name="Picture 3" descr="A close-up of a screen&#10;&#10;Description automatically generated">
            <a:extLst>
              <a:ext uri="{FF2B5EF4-FFF2-40B4-BE49-F238E27FC236}">
                <a16:creationId xmlns:a16="http://schemas.microsoft.com/office/drawing/2014/main" id="{64467FBE-0F17-89C5-09B5-413B4A4053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6401" y="4210668"/>
            <a:ext cx="3374716" cy="147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33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7FD25-9800-19DA-DE88-2F3ED0DDA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Risk Aversion: Diminishing marginal utility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DF8006-D9C7-6890-30AE-78604C7B3A8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632" y="1394175"/>
            <a:ext cx="6499704" cy="488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53D7E2-0EF9-9675-5A40-90FEB01AB373}"/>
              </a:ext>
            </a:extLst>
          </p:cNvPr>
          <p:cNvSpPr txBox="1"/>
          <p:nvPr/>
        </p:nvSpPr>
        <p:spPr>
          <a:xfrm>
            <a:off x="9645962" y="4896853"/>
            <a:ext cx="21376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U=Utility</a:t>
            </a:r>
          </a:p>
          <a:p>
            <a:r>
              <a:rPr lang="en-US" dirty="0">
                <a:solidFill>
                  <a:srgbClr val="FFC000"/>
                </a:solidFill>
              </a:rPr>
              <a:t>Z=Income</a:t>
            </a:r>
          </a:p>
          <a:p>
            <a:r>
              <a:rPr lang="en-US" dirty="0">
                <a:solidFill>
                  <a:srgbClr val="FFC000"/>
                </a:solidFill>
              </a:rPr>
              <a:t>C=Income Certainty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F5C46-B893-9EF2-5DE9-F5CBA2D700B1}"/>
              </a:ext>
            </a:extLst>
          </p:cNvPr>
          <p:cNvSpPr txBox="1"/>
          <p:nvPr/>
        </p:nvSpPr>
        <p:spPr>
          <a:xfrm>
            <a:off x="4884821" y="4896853"/>
            <a:ext cx="505326" cy="6580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339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7CC2-72E9-9578-6755-CBAC83F23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Willingness to Pay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A0D8B-4FAF-3367-E267-CF180BB0B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Indifference point between having insurance and not.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Expected Util with and without insurance are equal.  That’s the maximum someone will pay for insurance. 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6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A6463-7A6A-1B91-3474-0526297A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Medicare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EB2A6-CDF2-50EC-83EB-D9ABDFD9C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cs typeface="Arial" panose="020B0604020202020204" pitchFamily="34" charset="0"/>
              </a:rPr>
              <a:t>Medicare is a federal </a:t>
            </a:r>
            <a:br>
              <a:rPr lang="en-US" sz="2800" b="1" dirty="0">
                <a:cs typeface="Arial" panose="020B0604020202020204" pitchFamily="34" charset="0"/>
              </a:rPr>
            </a:br>
            <a:r>
              <a:rPr lang="en-US" sz="2800" b="1" dirty="0">
                <a:cs typeface="Arial" panose="020B0604020202020204" pitchFamily="34" charset="0"/>
              </a:rPr>
              <a:t>health insurance program</a:t>
            </a:r>
            <a:br>
              <a:rPr lang="en-US" sz="2800" b="1" dirty="0">
                <a:cs typeface="Arial" panose="020B0604020202020204" pitchFamily="34" charset="0"/>
              </a:rPr>
            </a:br>
            <a:r>
              <a:rPr lang="en-US" sz="2800" b="1" dirty="0">
                <a:cs typeface="Arial" panose="020B0604020202020204" pitchFamily="34" charset="0"/>
              </a:rPr>
              <a:t>for people who are: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Age 65 or older, OR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Under the age of 65 with certain disabilities, OR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1800" dirty="0">
                <a:cs typeface="Arial" panose="020B0604020202020204" pitchFamily="34" charset="0"/>
              </a:rPr>
              <a:t>In end-stage renal disease</a:t>
            </a:r>
            <a:endParaRPr lang="en-US" sz="2800" dirty="0"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C4B2BD-9A77-E2C5-79FC-7CA2A6405D9F}"/>
              </a:ext>
            </a:extLst>
          </p:cNvPr>
          <p:cNvSpPr txBox="1">
            <a:spLocks/>
          </p:cNvSpPr>
          <p:nvPr/>
        </p:nvSpPr>
        <p:spPr>
          <a:xfrm>
            <a:off x="6541670" y="1690688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Types of Medicare Coverage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Part A:  Hospital coverage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Part B:  Outpatient coverage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Part C:  Medicare Advantage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Part D:  Prescription Drug Coverage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Medicare Supplemental Plans (Medigap)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SzPct val="110000"/>
            </a:pPr>
            <a:r>
              <a:rPr lang="en-US" sz="1800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anose="020B0604020202020204" pitchFamily="34" charset="0"/>
              </a:rPr>
              <a:t>Special Needs Plans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1B6540-CC59-E4DF-E309-E54A07F9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DC4A8-1FD6-4A87-8072-823973D663D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2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21E803-89E2-13D5-7C4B-86F3470CA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4DE64-3F9F-4D7F-32EE-1A5265A5A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Course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9E0D5-E30C-2815-F1B0-BB8C92CDEB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09600" y="2150076"/>
            <a:ext cx="10972800" cy="4022124"/>
          </a:xfrm>
        </p:spPr>
        <p:txBody>
          <a:bodyPr/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chemeClr val="tx1"/>
                </a:solidFill>
              </a:rPr>
              <a:t>Assignment 0 grading update </a:t>
            </a:r>
            <a:br>
              <a:rPr lang="en-US" sz="2133" dirty="0">
                <a:solidFill>
                  <a:schemeClr val="tx1"/>
                </a:solidFill>
              </a:rPr>
            </a:br>
            <a:endParaRPr lang="en-US" sz="2133" dirty="0">
              <a:solidFill>
                <a:schemeClr val="tx1"/>
              </a:solidFill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chemeClr val="tx1"/>
                </a:solidFill>
              </a:rPr>
              <a:t>Assignment 1 grades are released </a:t>
            </a:r>
            <a:br>
              <a:rPr lang="en-US" sz="2133" dirty="0">
                <a:solidFill>
                  <a:schemeClr val="tx1"/>
                </a:solidFill>
              </a:rPr>
            </a:br>
            <a:endParaRPr lang="en-US" sz="2133" dirty="0">
              <a:solidFill>
                <a:schemeClr val="tx1"/>
              </a:solidFill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chemeClr val="tx1"/>
                </a:solidFill>
              </a:rPr>
              <a:t>Assignment 2 due next Tues (Sep 24) </a:t>
            </a:r>
            <a:br>
              <a:rPr lang="en-US" sz="2133" dirty="0">
                <a:solidFill>
                  <a:schemeClr val="tx1"/>
                </a:solidFill>
              </a:rPr>
            </a:br>
            <a:endParaRPr lang="en-US" sz="2133" dirty="0">
              <a:solidFill>
                <a:schemeClr val="tx1"/>
              </a:solidFill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chemeClr val="tx1"/>
                </a:solidFill>
              </a:rPr>
              <a:t>Final Project Milestone 1 is OCT 10 (syllabus has been fixed)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endParaRPr lang="en-US" sz="2133" dirty="0"/>
          </a:p>
        </p:txBody>
      </p:sp>
    </p:spTree>
    <p:extLst>
      <p:ext uri="{BB962C8B-B14F-4D97-AF65-F5344CB8AC3E}">
        <p14:creationId xmlns:p14="http://schemas.microsoft.com/office/powerpoint/2010/main" val="78270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ECFC-1A36-E8F9-4473-37372E54C8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62000"/>
            <a:ext cx="9144000" cy="2747963"/>
          </a:xfrm>
        </p:spPr>
        <p:txBody>
          <a:bodyPr>
            <a:normAutofit/>
          </a:bodyPr>
          <a:lstStyle/>
          <a:p>
            <a:r>
              <a:rPr lang="en-US" dirty="0"/>
              <a:t>Financing Healthcare</a:t>
            </a:r>
            <a:br>
              <a:rPr lang="en-US" dirty="0"/>
            </a:br>
            <a:r>
              <a:rPr lang="en-US" dirty="0"/>
              <a:t>Applications to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76CE9C-1795-B581-911F-8C676F03F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8758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Pamela Peele, PhD</a:t>
            </a:r>
          </a:p>
          <a:p>
            <a:r>
              <a:rPr lang="en-US" dirty="0"/>
              <a:t>Principle, Peele Consulting </a:t>
            </a:r>
          </a:p>
          <a:p>
            <a:r>
              <a:rPr lang="en-US" dirty="0"/>
              <a:t>Associate Professor, University of Pittsburgh</a:t>
            </a:r>
          </a:p>
          <a:p>
            <a:r>
              <a:rPr lang="en-US" dirty="0"/>
              <a:t>Former Chief Analytics Officer, UPMC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58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E950E-B343-CDA0-2932-F27FFA5B0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333632"/>
            <a:ext cx="11578281" cy="61907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Pre-class assignment (Medicare Shopping)</a:t>
            </a:r>
          </a:p>
          <a:p>
            <a:endParaRPr lang="en-US" dirty="0"/>
          </a:p>
          <a:p>
            <a:r>
              <a:rPr lang="en-US" dirty="0"/>
              <a:t>September 17, 2024</a:t>
            </a:r>
          </a:p>
          <a:p>
            <a:pPr lvl="1"/>
            <a:r>
              <a:rPr lang="en-US" dirty="0"/>
              <a:t>Demand for healthcare services and insurance.….Government, State, Private insurance</a:t>
            </a:r>
          </a:p>
          <a:p>
            <a:pPr lvl="1"/>
            <a:r>
              <a:rPr lang="en-US" dirty="0"/>
              <a:t>How health care insurance influences common data sources</a:t>
            </a:r>
          </a:p>
          <a:p>
            <a:pPr lvl="1"/>
            <a:r>
              <a:rPr lang="en-US" dirty="0"/>
              <a:t>Common data sources and their structure</a:t>
            </a:r>
          </a:p>
          <a:p>
            <a:pPr lvl="2"/>
            <a:r>
              <a:rPr lang="en-US" dirty="0"/>
              <a:t>Inconsistency in Standardized Codes</a:t>
            </a:r>
          </a:p>
          <a:p>
            <a:pPr lvl="2"/>
            <a:endParaRPr lang="en-US" dirty="0"/>
          </a:p>
          <a:p>
            <a:r>
              <a:rPr lang="en-US" dirty="0"/>
              <a:t>Post Class assignment (Risk Premium)</a:t>
            </a:r>
          </a:p>
          <a:p>
            <a:pPr lvl="1"/>
            <a:endParaRPr lang="en-US" dirty="0"/>
          </a:p>
          <a:p>
            <a:r>
              <a:rPr lang="en-US" dirty="0"/>
              <a:t>September 19, 2024</a:t>
            </a:r>
          </a:p>
          <a:p>
            <a:pPr lvl="1"/>
            <a:r>
              <a:rPr lang="en-US" dirty="0"/>
              <a:t>Hard problems in healthcare</a:t>
            </a:r>
          </a:p>
          <a:p>
            <a:pPr lvl="2"/>
            <a:r>
              <a:rPr lang="en-US" dirty="0"/>
              <a:t>Risk Adjustment, Clinical Outcomes, Bundled Payments, Dynamic Protocol Development, </a:t>
            </a:r>
            <a:br>
              <a:rPr lang="en-US" dirty="0"/>
            </a:br>
            <a:r>
              <a:rPr lang="en-US" dirty="0"/>
              <a:t>Predicting Expenditures. </a:t>
            </a:r>
          </a:p>
          <a:p>
            <a:pPr lvl="2"/>
            <a:endParaRPr lang="en-US" dirty="0"/>
          </a:p>
          <a:p>
            <a:r>
              <a:rPr lang="en-US" dirty="0"/>
              <a:t>Post Class assignment (Model Proposal)</a:t>
            </a:r>
          </a:p>
        </p:txBody>
      </p:sp>
    </p:spTree>
    <p:extLst>
      <p:ext uri="{BB962C8B-B14F-4D97-AF65-F5344CB8AC3E}">
        <p14:creationId xmlns:p14="http://schemas.microsoft.com/office/powerpoint/2010/main" val="401247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53CF8C-7A06-00F7-C27F-5C8F0EC15000}"/>
              </a:ext>
            </a:extLst>
          </p:cNvPr>
          <p:cNvSpPr/>
          <p:nvPr/>
        </p:nvSpPr>
        <p:spPr>
          <a:xfrm>
            <a:off x="4131279" y="2055964"/>
            <a:ext cx="3254133" cy="1941894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E2716A-774C-475A-A2BC-5FAE7667A2FB}"/>
              </a:ext>
            </a:extLst>
          </p:cNvPr>
          <p:cNvSpPr/>
          <p:nvPr/>
        </p:nvSpPr>
        <p:spPr>
          <a:xfrm>
            <a:off x="1473318" y="2880784"/>
            <a:ext cx="1970314" cy="1741714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B3366-3A89-F9D1-6DA0-C553278013D8}"/>
              </a:ext>
            </a:extLst>
          </p:cNvPr>
          <p:cNvSpPr txBox="1"/>
          <p:nvPr/>
        </p:nvSpPr>
        <p:spPr>
          <a:xfrm>
            <a:off x="3776093" y="2598737"/>
            <a:ext cx="40277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Health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Insurance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Industry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9B0D8-6A6D-1E2E-1922-DCB8A4B8BB1F}"/>
              </a:ext>
            </a:extLst>
          </p:cNvPr>
          <p:cNvSpPr txBox="1"/>
          <p:nvPr/>
        </p:nvSpPr>
        <p:spPr>
          <a:xfrm>
            <a:off x="1462439" y="3481803"/>
            <a:ext cx="1970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Government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4C3813-2C96-ADE2-99D5-A475F2D6E6F8}"/>
              </a:ext>
            </a:extLst>
          </p:cNvPr>
          <p:cNvCxnSpPr>
            <a:cxnSpLocks/>
          </p:cNvCxnSpPr>
          <p:nvPr/>
        </p:nvCxnSpPr>
        <p:spPr>
          <a:xfrm flipH="1">
            <a:off x="6741711" y="1614108"/>
            <a:ext cx="476518" cy="55064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1FF22585-CC05-3DBA-4FC0-130525B130FC}"/>
              </a:ext>
            </a:extLst>
          </p:cNvPr>
          <p:cNvSpPr/>
          <p:nvPr/>
        </p:nvSpPr>
        <p:spPr>
          <a:xfrm>
            <a:off x="3135087" y="119740"/>
            <a:ext cx="1556664" cy="149134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CBAD18-2741-9C11-3F51-6B34D06D31C8}"/>
              </a:ext>
            </a:extLst>
          </p:cNvPr>
          <p:cNvSpPr txBox="1"/>
          <p:nvPr/>
        </p:nvSpPr>
        <p:spPr>
          <a:xfrm>
            <a:off x="3124201" y="675615"/>
            <a:ext cx="1556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History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CE0DEE-7DD1-D27E-4C3A-57CC613C05EC}"/>
              </a:ext>
            </a:extLst>
          </p:cNvPr>
          <p:cNvSpPr/>
          <p:nvPr/>
        </p:nvSpPr>
        <p:spPr>
          <a:xfrm>
            <a:off x="9884218" y="239484"/>
            <a:ext cx="1556664" cy="149134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hlinkClick r:id="rId4" action="ppaction://hlinksldjump"/>
            <a:extLst>
              <a:ext uri="{FF2B5EF4-FFF2-40B4-BE49-F238E27FC236}">
                <a16:creationId xmlns:a16="http://schemas.microsoft.com/office/drawing/2014/main" id="{84B0BD96-A918-BEBC-44AD-5385DBAFC1A4}"/>
              </a:ext>
            </a:extLst>
          </p:cNvPr>
          <p:cNvSpPr txBox="1"/>
          <p:nvPr/>
        </p:nvSpPr>
        <p:spPr>
          <a:xfrm>
            <a:off x="9895104" y="515770"/>
            <a:ext cx="15566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Social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Determinants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Health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68ECE7A-5931-4DE8-9038-2CE6CE45EBD4}"/>
              </a:ext>
            </a:extLst>
          </p:cNvPr>
          <p:cNvSpPr/>
          <p:nvPr/>
        </p:nvSpPr>
        <p:spPr>
          <a:xfrm>
            <a:off x="631367" y="555166"/>
            <a:ext cx="1556664" cy="149134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A449A-6893-E6A4-54F4-3E526AC38987}"/>
              </a:ext>
            </a:extLst>
          </p:cNvPr>
          <p:cNvSpPr txBox="1"/>
          <p:nvPr/>
        </p:nvSpPr>
        <p:spPr>
          <a:xfrm>
            <a:off x="631367" y="804905"/>
            <a:ext cx="15566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Framework,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Principles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Theory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37ED7AA-9617-26AD-E0E0-9A2B8702707B}"/>
              </a:ext>
            </a:extLst>
          </p:cNvPr>
          <p:cNvCxnSpPr>
            <a:cxnSpLocks/>
          </p:cNvCxnSpPr>
          <p:nvPr/>
        </p:nvCxnSpPr>
        <p:spPr>
          <a:xfrm>
            <a:off x="4382000" y="1570511"/>
            <a:ext cx="380113" cy="50722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4856F1-0629-FB58-6EFD-4549CB9E227B}"/>
              </a:ext>
            </a:extLst>
          </p:cNvPr>
          <p:cNvCxnSpPr>
            <a:cxnSpLocks/>
          </p:cNvCxnSpPr>
          <p:nvPr/>
        </p:nvCxnSpPr>
        <p:spPr>
          <a:xfrm>
            <a:off x="2185004" y="1730154"/>
            <a:ext cx="1909929" cy="8571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4A729D1-29B1-46A3-7638-7342A531212C}"/>
              </a:ext>
            </a:extLst>
          </p:cNvPr>
          <p:cNvCxnSpPr>
            <a:cxnSpLocks/>
          </p:cNvCxnSpPr>
          <p:nvPr/>
        </p:nvCxnSpPr>
        <p:spPr>
          <a:xfrm flipH="1">
            <a:off x="3548749" y="3305785"/>
            <a:ext cx="556495" cy="22848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DDB98E2-5CA3-7272-865C-83A72D759C84}"/>
              </a:ext>
            </a:extLst>
          </p:cNvPr>
          <p:cNvSpPr/>
          <p:nvPr/>
        </p:nvSpPr>
        <p:spPr>
          <a:xfrm>
            <a:off x="6814455" y="152400"/>
            <a:ext cx="1556664" cy="149134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2E963B-0ABF-CFBA-9C1D-68D89B2E9F4B}"/>
              </a:ext>
            </a:extLst>
          </p:cNvPr>
          <p:cNvSpPr txBox="1"/>
          <p:nvPr/>
        </p:nvSpPr>
        <p:spPr>
          <a:xfrm>
            <a:off x="6814455" y="384438"/>
            <a:ext cx="15566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Policy,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Politics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Finances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38E79A3-AF65-6B59-67BA-25B465990C8D}"/>
              </a:ext>
            </a:extLst>
          </p:cNvPr>
          <p:cNvSpPr/>
          <p:nvPr/>
        </p:nvSpPr>
        <p:spPr>
          <a:xfrm>
            <a:off x="7483692" y="3468948"/>
            <a:ext cx="1970314" cy="1775346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466E0E-67F3-8B0C-9494-02C84B317DE7}"/>
              </a:ext>
            </a:extLst>
          </p:cNvPr>
          <p:cNvSpPr txBox="1"/>
          <p:nvPr/>
        </p:nvSpPr>
        <p:spPr>
          <a:xfrm>
            <a:off x="7472813" y="4103599"/>
            <a:ext cx="1970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Private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699CE4D-71DB-38EF-F34C-D359A4F1EC6B}"/>
              </a:ext>
            </a:extLst>
          </p:cNvPr>
          <p:cNvCxnSpPr>
            <a:cxnSpLocks/>
          </p:cNvCxnSpPr>
          <p:nvPr/>
        </p:nvCxnSpPr>
        <p:spPr>
          <a:xfrm>
            <a:off x="7273335" y="3464044"/>
            <a:ext cx="393190" cy="26840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0FAAB24E-B33F-C8D2-1207-E2850FA6479E}"/>
              </a:ext>
            </a:extLst>
          </p:cNvPr>
          <p:cNvSpPr/>
          <p:nvPr/>
        </p:nvSpPr>
        <p:spPr>
          <a:xfrm>
            <a:off x="75181" y="3914393"/>
            <a:ext cx="1268999" cy="120111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692F8C1-1AC2-D048-942D-357122C9368C}"/>
              </a:ext>
            </a:extLst>
          </p:cNvPr>
          <p:cNvSpPr/>
          <p:nvPr/>
        </p:nvSpPr>
        <p:spPr>
          <a:xfrm>
            <a:off x="3726037" y="4091591"/>
            <a:ext cx="1268999" cy="12011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4484D4D-8D7B-EA89-2E25-9A49B6B47C60}"/>
              </a:ext>
            </a:extLst>
          </p:cNvPr>
          <p:cNvSpPr/>
          <p:nvPr/>
        </p:nvSpPr>
        <p:spPr>
          <a:xfrm>
            <a:off x="10000221" y="2637188"/>
            <a:ext cx="1268999" cy="120111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6B6C79F-3BD2-7A56-B253-1A4DD90CC638}"/>
              </a:ext>
            </a:extLst>
          </p:cNvPr>
          <p:cNvSpPr/>
          <p:nvPr/>
        </p:nvSpPr>
        <p:spPr>
          <a:xfrm>
            <a:off x="8655928" y="5538582"/>
            <a:ext cx="1268999" cy="120111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C28E295-7DDB-8AA6-448C-D1A3A632594A}"/>
              </a:ext>
            </a:extLst>
          </p:cNvPr>
          <p:cNvSpPr/>
          <p:nvPr/>
        </p:nvSpPr>
        <p:spPr>
          <a:xfrm>
            <a:off x="141532" y="5525147"/>
            <a:ext cx="938259" cy="84643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8B37ED8-1A63-A3A0-5815-FEE921CE9AC8}"/>
              </a:ext>
            </a:extLst>
          </p:cNvPr>
          <p:cNvSpPr/>
          <p:nvPr/>
        </p:nvSpPr>
        <p:spPr>
          <a:xfrm>
            <a:off x="1041728" y="5976807"/>
            <a:ext cx="938259" cy="84643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95404E7-1B66-F839-BC2D-D922C5D19534}"/>
              </a:ext>
            </a:extLst>
          </p:cNvPr>
          <p:cNvSpPr txBox="1"/>
          <p:nvPr/>
        </p:nvSpPr>
        <p:spPr>
          <a:xfrm>
            <a:off x="75181" y="4345278"/>
            <a:ext cx="1268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Federal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E16EFDF-FFC3-D078-5756-74C58736180B}"/>
              </a:ext>
            </a:extLst>
          </p:cNvPr>
          <p:cNvSpPr txBox="1"/>
          <p:nvPr/>
        </p:nvSpPr>
        <p:spPr>
          <a:xfrm>
            <a:off x="3721846" y="4533361"/>
            <a:ext cx="1268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State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DF89FFE-53EC-D7B4-1973-856728F3A77C}"/>
              </a:ext>
            </a:extLst>
          </p:cNvPr>
          <p:cNvSpPr txBox="1"/>
          <p:nvPr/>
        </p:nvSpPr>
        <p:spPr>
          <a:xfrm>
            <a:off x="8669375" y="5861778"/>
            <a:ext cx="126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 Exchanges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Market Place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F64E4FA-0C39-FA23-C569-43B9126154C8}"/>
              </a:ext>
            </a:extLst>
          </p:cNvPr>
          <p:cNvSpPr txBox="1"/>
          <p:nvPr/>
        </p:nvSpPr>
        <p:spPr>
          <a:xfrm>
            <a:off x="10008003" y="2949498"/>
            <a:ext cx="1268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Commercial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Employer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54837D1-C883-4D35-7F73-E1E56D21B9FB}"/>
              </a:ext>
            </a:extLst>
          </p:cNvPr>
          <p:cNvSpPr txBox="1"/>
          <p:nvPr/>
        </p:nvSpPr>
        <p:spPr>
          <a:xfrm>
            <a:off x="148594" y="5776946"/>
            <a:ext cx="938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Military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AB209F3-6A7C-C4B0-9BB8-6639F54F85D2}"/>
              </a:ext>
            </a:extLst>
          </p:cNvPr>
          <p:cNvSpPr/>
          <p:nvPr/>
        </p:nvSpPr>
        <p:spPr>
          <a:xfrm>
            <a:off x="3218971" y="5769446"/>
            <a:ext cx="938259" cy="84643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41B7700B-1301-3430-E311-A54FA1E41A3A}"/>
              </a:ext>
            </a:extLst>
          </p:cNvPr>
          <p:cNvSpPr/>
          <p:nvPr/>
        </p:nvSpPr>
        <p:spPr>
          <a:xfrm>
            <a:off x="6934565" y="5723229"/>
            <a:ext cx="938259" cy="846434"/>
          </a:xfrm>
          <a:prstGeom prst="ellipse">
            <a:avLst/>
          </a:prstGeom>
          <a:pattFill prst="ltVert">
            <a:fgClr>
              <a:schemeClr val="accent6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61D3C3B4-8BC8-C31C-93C5-FD999744E125}"/>
              </a:ext>
            </a:extLst>
          </p:cNvPr>
          <p:cNvSpPr/>
          <p:nvPr/>
        </p:nvSpPr>
        <p:spPr>
          <a:xfrm>
            <a:off x="10172311" y="5951900"/>
            <a:ext cx="938259" cy="84643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BA72341A-B71B-0B2B-98AF-0AE2C456DFC7}"/>
              </a:ext>
            </a:extLst>
          </p:cNvPr>
          <p:cNvSpPr/>
          <p:nvPr/>
        </p:nvSpPr>
        <p:spPr>
          <a:xfrm>
            <a:off x="11085099" y="5402065"/>
            <a:ext cx="938259" cy="84643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1CFD144F-965C-345B-CAED-597886B19FA5}"/>
              </a:ext>
            </a:extLst>
          </p:cNvPr>
          <p:cNvSpPr/>
          <p:nvPr/>
        </p:nvSpPr>
        <p:spPr>
          <a:xfrm>
            <a:off x="11129024" y="4150126"/>
            <a:ext cx="938259" cy="84643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7E88379-389A-6D56-4FD8-00FB60E0B66C}"/>
              </a:ext>
            </a:extLst>
          </p:cNvPr>
          <p:cNvSpPr/>
          <p:nvPr/>
        </p:nvSpPr>
        <p:spPr>
          <a:xfrm>
            <a:off x="4431647" y="5723229"/>
            <a:ext cx="938259" cy="84643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72B789A2-D575-78B0-31FF-35DCE3321C45}"/>
              </a:ext>
            </a:extLst>
          </p:cNvPr>
          <p:cNvSpPr/>
          <p:nvPr/>
        </p:nvSpPr>
        <p:spPr>
          <a:xfrm>
            <a:off x="5574320" y="5723229"/>
            <a:ext cx="938259" cy="84643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E2755FA7-1427-7E31-637C-DB9DEEFCEE0C}"/>
              </a:ext>
            </a:extLst>
          </p:cNvPr>
          <p:cNvSpPr/>
          <p:nvPr/>
        </p:nvSpPr>
        <p:spPr>
          <a:xfrm>
            <a:off x="2139035" y="5739466"/>
            <a:ext cx="938259" cy="846434"/>
          </a:xfrm>
          <a:prstGeom prst="ellipse">
            <a:avLst/>
          </a:prstGeom>
          <a:pattFill prst="ltVert">
            <a:fgClr>
              <a:schemeClr val="accent4">
                <a:lumMod val="60000"/>
                <a:lumOff val="4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11F51E3-BBEE-3A32-5FD2-484650FED5A0}"/>
              </a:ext>
            </a:extLst>
          </p:cNvPr>
          <p:cNvSpPr txBox="1"/>
          <p:nvPr/>
        </p:nvSpPr>
        <p:spPr>
          <a:xfrm>
            <a:off x="1003773" y="6231109"/>
            <a:ext cx="103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Medicare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65AA925-DA4B-658D-DD6E-BC94AE59E7D3}"/>
              </a:ext>
            </a:extLst>
          </p:cNvPr>
          <p:cNvSpPr txBox="1"/>
          <p:nvPr/>
        </p:nvSpPr>
        <p:spPr>
          <a:xfrm>
            <a:off x="2103586" y="5903827"/>
            <a:ext cx="103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Duals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SNP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C08063E2-7C5B-DE93-CC0C-CAEF78B0D213}"/>
              </a:ext>
            </a:extLst>
          </p:cNvPr>
          <p:cNvCxnSpPr>
            <a:cxnSpLocks/>
          </p:cNvCxnSpPr>
          <p:nvPr/>
        </p:nvCxnSpPr>
        <p:spPr>
          <a:xfrm flipH="1">
            <a:off x="1353582" y="4236924"/>
            <a:ext cx="243919" cy="9088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F3817F2-B3AB-25A3-CBD0-6D6F1E9F45A1}"/>
              </a:ext>
            </a:extLst>
          </p:cNvPr>
          <p:cNvCxnSpPr>
            <a:cxnSpLocks/>
          </p:cNvCxnSpPr>
          <p:nvPr/>
        </p:nvCxnSpPr>
        <p:spPr>
          <a:xfrm>
            <a:off x="645412" y="5163276"/>
            <a:ext cx="0" cy="29855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4BF4570-A5AD-2AE0-728D-CEF5BF494DA9}"/>
              </a:ext>
            </a:extLst>
          </p:cNvPr>
          <p:cNvCxnSpPr>
            <a:cxnSpLocks/>
          </p:cNvCxnSpPr>
          <p:nvPr/>
        </p:nvCxnSpPr>
        <p:spPr>
          <a:xfrm>
            <a:off x="1041728" y="5139045"/>
            <a:ext cx="393197" cy="80112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EE307F7-0ABA-997F-AA0F-CB602B90C25C}"/>
              </a:ext>
            </a:extLst>
          </p:cNvPr>
          <p:cNvCxnSpPr>
            <a:cxnSpLocks/>
          </p:cNvCxnSpPr>
          <p:nvPr/>
        </p:nvCxnSpPr>
        <p:spPr>
          <a:xfrm>
            <a:off x="3399735" y="4200269"/>
            <a:ext cx="322111" cy="16827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994ECEE-98F3-60C3-55DB-4B5BA981E234}"/>
              </a:ext>
            </a:extLst>
          </p:cNvPr>
          <p:cNvCxnSpPr>
            <a:cxnSpLocks/>
          </p:cNvCxnSpPr>
          <p:nvPr/>
        </p:nvCxnSpPr>
        <p:spPr>
          <a:xfrm>
            <a:off x="1306378" y="4869106"/>
            <a:ext cx="958748" cy="95077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9AE18469-0E85-14F8-9608-C50C4E746C11}"/>
              </a:ext>
            </a:extLst>
          </p:cNvPr>
          <p:cNvCxnSpPr>
            <a:cxnSpLocks/>
          </p:cNvCxnSpPr>
          <p:nvPr/>
        </p:nvCxnSpPr>
        <p:spPr>
          <a:xfrm flipH="1">
            <a:off x="2961307" y="5056365"/>
            <a:ext cx="782141" cy="69857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754EB153-C5C2-1F11-93E9-AEC43AF641F3}"/>
              </a:ext>
            </a:extLst>
          </p:cNvPr>
          <p:cNvSpPr txBox="1"/>
          <p:nvPr/>
        </p:nvSpPr>
        <p:spPr>
          <a:xfrm>
            <a:off x="3170385" y="6026247"/>
            <a:ext cx="103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Medicaid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1EE80E1-FBEB-8423-0214-C8663D25E478}"/>
              </a:ext>
            </a:extLst>
          </p:cNvPr>
          <p:cNvSpPr txBox="1"/>
          <p:nvPr/>
        </p:nvSpPr>
        <p:spPr>
          <a:xfrm>
            <a:off x="4402075" y="5983777"/>
            <a:ext cx="103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CHIP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A2BE2C5-6DD4-EF8F-E20C-7EAEA33C1FD6}"/>
              </a:ext>
            </a:extLst>
          </p:cNvPr>
          <p:cNvSpPr txBox="1"/>
          <p:nvPr/>
        </p:nvSpPr>
        <p:spPr>
          <a:xfrm>
            <a:off x="5543823" y="5986277"/>
            <a:ext cx="103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LTSS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0B2B74E6-F2D4-7FFB-F0A5-C648311BFF67}"/>
              </a:ext>
            </a:extLst>
          </p:cNvPr>
          <p:cNvSpPr txBox="1"/>
          <p:nvPr/>
        </p:nvSpPr>
        <p:spPr>
          <a:xfrm>
            <a:off x="6889725" y="5973787"/>
            <a:ext cx="103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Individual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89852F63-2BDA-95C1-E59D-5698155BD70B}"/>
              </a:ext>
            </a:extLst>
          </p:cNvPr>
          <p:cNvCxnSpPr>
            <a:cxnSpLocks/>
          </p:cNvCxnSpPr>
          <p:nvPr/>
        </p:nvCxnSpPr>
        <p:spPr>
          <a:xfrm flipH="1">
            <a:off x="3893511" y="5307218"/>
            <a:ext cx="211733" cy="4477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4B6D56DA-12FF-0A8A-1BB3-DB12D902B513}"/>
              </a:ext>
            </a:extLst>
          </p:cNvPr>
          <p:cNvCxnSpPr>
            <a:cxnSpLocks/>
          </p:cNvCxnSpPr>
          <p:nvPr/>
        </p:nvCxnSpPr>
        <p:spPr>
          <a:xfrm>
            <a:off x="4605328" y="5297154"/>
            <a:ext cx="160743" cy="39717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CC76EC23-97DC-1258-C804-EF8EF93528D2}"/>
              </a:ext>
            </a:extLst>
          </p:cNvPr>
          <p:cNvCxnSpPr>
            <a:cxnSpLocks/>
          </p:cNvCxnSpPr>
          <p:nvPr/>
        </p:nvCxnSpPr>
        <p:spPr>
          <a:xfrm>
            <a:off x="4864351" y="5139045"/>
            <a:ext cx="831526" cy="60240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CA74777E-BC48-A245-C2A5-D9DEFC5D355F}"/>
              </a:ext>
            </a:extLst>
          </p:cNvPr>
          <p:cNvCxnSpPr>
            <a:cxnSpLocks/>
          </p:cNvCxnSpPr>
          <p:nvPr/>
        </p:nvCxnSpPr>
        <p:spPr>
          <a:xfrm>
            <a:off x="5080682" y="4911279"/>
            <a:ext cx="1853883" cy="99254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C85E4FBE-3626-870A-9C59-91F501CCB940}"/>
              </a:ext>
            </a:extLst>
          </p:cNvPr>
          <p:cNvCxnSpPr>
            <a:cxnSpLocks/>
          </p:cNvCxnSpPr>
          <p:nvPr/>
        </p:nvCxnSpPr>
        <p:spPr>
          <a:xfrm>
            <a:off x="9002440" y="5204819"/>
            <a:ext cx="168775" cy="25275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E122EAAA-C6FE-9009-069D-6492D2B94B0D}"/>
              </a:ext>
            </a:extLst>
          </p:cNvPr>
          <p:cNvCxnSpPr>
            <a:cxnSpLocks/>
          </p:cNvCxnSpPr>
          <p:nvPr/>
        </p:nvCxnSpPr>
        <p:spPr>
          <a:xfrm flipH="1" flipV="1">
            <a:off x="7926108" y="6146446"/>
            <a:ext cx="630063" cy="660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B83D3D5-F6FC-2692-C0EA-BCEB4A6AA659}"/>
              </a:ext>
            </a:extLst>
          </p:cNvPr>
          <p:cNvCxnSpPr>
            <a:cxnSpLocks/>
          </p:cNvCxnSpPr>
          <p:nvPr/>
        </p:nvCxnSpPr>
        <p:spPr>
          <a:xfrm>
            <a:off x="10684740" y="3884293"/>
            <a:ext cx="615161" cy="144690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9E88D15A-E670-C790-4CE9-65C74662078D}"/>
              </a:ext>
            </a:extLst>
          </p:cNvPr>
          <p:cNvCxnSpPr>
            <a:cxnSpLocks/>
          </p:cNvCxnSpPr>
          <p:nvPr/>
        </p:nvCxnSpPr>
        <p:spPr>
          <a:xfrm>
            <a:off x="11174331" y="3656321"/>
            <a:ext cx="251141" cy="40995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3674F833-AEDA-3B84-6DF7-EFD61C595FC1}"/>
              </a:ext>
            </a:extLst>
          </p:cNvPr>
          <p:cNvCxnSpPr>
            <a:cxnSpLocks/>
          </p:cNvCxnSpPr>
          <p:nvPr/>
        </p:nvCxnSpPr>
        <p:spPr>
          <a:xfrm>
            <a:off x="10598216" y="3899924"/>
            <a:ext cx="43137" cy="195384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EFDBD88B-90DA-CECA-A70A-D791EF186C9B}"/>
              </a:ext>
            </a:extLst>
          </p:cNvPr>
          <p:cNvSpPr txBox="1"/>
          <p:nvPr/>
        </p:nvSpPr>
        <p:spPr>
          <a:xfrm>
            <a:off x="10137948" y="6096207"/>
            <a:ext cx="103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Fully Insured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73443FF-4222-78CC-153A-FB2BAEB5590D}"/>
              </a:ext>
            </a:extLst>
          </p:cNvPr>
          <p:cNvSpPr txBox="1"/>
          <p:nvPr/>
        </p:nvSpPr>
        <p:spPr>
          <a:xfrm>
            <a:off x="11043069" y="5561381"/>
            <a:ext cx="103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Self Insured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051F478-D47E-C4FE-D898-527F9DB53D95}"/>
              </a:ext>
            </a:extLst>
          </p:cNvPr>
          <p:cNvSpPr txBox="1"/>
          <p:nvPr/>
        </p:nvSpPr>
        <p:spPr>
          <a:xfrm>
            <a:off x="11100173" y="4279009"/>
            <a:ext cx="103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Workers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AD411F-F5D3-D264-76BA-938B422F9FDD}"/>
              </a:ext>
            </a:extLst>
          </p:cNvPr>
          <p:cNvSpPr txBox="1"/>
          <p:nvPr/>
        </p:nvSpPr>
        <p:spPr>
          <a:xfrm>
            <a:off x="3702570" y="419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5C68B2-8A38-7DDD-4B26-112C621FC7FF}"/>
              </a:ext>
            </a:extLst>
          </p:cNvPr>
          <p:cNvCxnSpPr>
            <a:cxnSpLocks/>
          </p:cNvCxnSpPr>
          <p:nvPr/>
        </p:nvCxnSpPr>
        <p:spPr>
          <a:xfrm flipV="1">
            <a:off x="7451363" y="1434666"/>
            <a:ext cx="2443741" cy="1201249"/>
          </a:xfrm>
          <a:prstGeom prst="straightConnector1">
            <a:avLst/>
          </a:prstGeom>
          <a:ln w="28575">
            <a:solidFill>
              <a:schemeClr val="accent2">
                <a:lumMod val="20000"/>
                <a:lumOff val="8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D537849-567B-20CE-1BBF-9779AEC3BD2C}"/>
              </a:ext>
            </a:extLst>
          </p:cNvPr>
          <p:cNvCxnSpPr>
            <a:cxnSpLocks/>
          </p:cNvCxnSpPr>
          <p:nvPr/>
        </p:nvCxnSpPr>
        <p:spPr>
          <a:xfrm flipV="1">
            <a:off x="9601200" y="3656321"/>
            <a:ext cx="399021" cy="25807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00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0" grpId="0" animBg="1"/>
      <p:bldP spid="13" grpId="0"/>
      <p:bldP spid="14" grpId="0" animBg="1"/>
      <p:bldP spid="15" grpId="0"/>
      <p:bldP spid="18" grpId="0" animBg="1"/>
      <p:bldP spid="19" grpId="0"/>
      <p:bldP spid="30" grpId="0" animBg="1"/>
      <p:bldP spid="31" grpId="0"/>
      <p:bldP spid="47" grpId="0" animBg="1"/>
      <p:bldP spid="48" grpId="0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72" grpId="0"/>
      <p:bldP spid="73" grpId="0"/>
      <p:bldP spid="74" grpId="0"/>
      <p:bldP spid="84" grpId="0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4" grpId="0"/>
      <p:bldP spid="95" grpId="0"/>
      <p:bldP spid="115" grpId="0"/>
      <p:bldP spid="116" grpId="0"/>
      <p:bldP spid="117" grpId="0"/>
      <p:bldP spid="118" grpId="0"/>
      <p:bldP spid="154" grpId="0"/>
      <p:bldP spid="155" grpId="0"/>
      <p:bldP spid="1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0D32A-9F20-183D-2B9C-6A95BD3CA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matters for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DFDC-6DA4-8A31-7149-2F89E179A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how care is paid for will guide you in how you use and interpret common medical data sources.</a:t>
            </a:r>
          </a:p>
          <a:p>
            <a:endParaRPr lang="en-US" dirty="0"/>
          </a:p>
          <a:p>
            <a:r>
              <a:rPr lang="en-US" dirty="0"/>
              <a:t>Hazards of treating medical encounters has homogenous transactions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C27C7-7F21-BDF0-89CE-67AC80D19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don’t sell Health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36537-3CFF-7171-5573-0126FF564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Transformation function</a:t>
            </a:r>
          </a:p>
          <a:p>
            <a:r>
              <a:rPr lang="en-US" dirty="0"/>
              <a:t>Insurance price</a:t>
            </a:r>
          </a:p>
          <a:p>
            <a:r>
              <a:rPr lang="en-US" dirty="0"/>
              <a:t>Risk aversion</a:t>
            </a:r>
          </a:p>
          <a:p>
            <a:r>
              <a:rPr lang="en-US" dirty="0"/>
              <a:t>Willingness to pay</a:t>
            </a:r>
          </a:p>
          <a:p>
            <a:endParaRPr lang="en-US" dirty="0"/>
          </a:p>
          <a:p>
            <a:r>
              <a:rPr lang="en-US" dirty="0"/>
              <a:t>Impact of all this on data</a:t>
            </a:r>
          </a:p>
        </p:txBody>
      </p:sp>
    </p:spTree>
    <p:extLst>
      <p:ext uri="{BB962C8B-B14F-4D97-AF65-F5344CB8AC3E}">
        <p14:creationId xmlns:p14="http://schemas.microsoft.com/office/powerpoint/2010/main" val="328885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6">
            <a:extLst>
              <a:ext uri="{FF2B5EF4-FFF2-40B4-BE49-F238E27FC236}">
                <a16:creationId xmlns:a16="http://schemas.microsoft.com/office/drawing/2014/main" id="{5D42EDB2-902D-597F-F79F-5489CCDD0C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3740" y="6029409"/>
            <a:ext cx="2409567" cy="372076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normalizeH="0" baseline="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</a:rPr>
              <a:t>Health Services</a:t>
            </a:r>
            <a:endParaRPr kumimoji="0" lang="en-US" altLang="en-US" sz="1100" i="0" u="none" strike="noStrike" normalizeH="0" baseline="0" dirty="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normalizeH="0" baseline="0" dirty="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EE808B6-ABC1-48E2-7E8D-82DC98257F4F}"/>
              </a:ext>
            </a:extLst>
          </p:cNvPr>
          <p:cNvCxnSpPr>
            <a:cxnSpLocks/>
          </p:cNvCxnSpPr>
          <p:nvPr/>
        </p:nvCxnSpPr>
        <p:spPr>
          <a:xfrm flipV="1">
            <a:off x="2248930" y="939114"/>
            <a:ext cx="0" cy="43866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7F887F-4CE9-E55B-681E-D19702494AC3}"/>
              </a:ext>
            </a:extLst>
          </p:cNvPr>
          <p:cNvCxnSpPr/>
          <p:nvPr/>
        </p:nvCxnSpPr>
        <p:spPr>
          <a:xfrm>
            <a:off x="2248930" y="5325762"/>
            <a:ext cx="7105135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74BD3C5-AF34-636B-3018-C9B9BC5C314E}"/>
              </a:ext>
            </a:extLst>
          </p:cNvPr>
          <p:cNvSpPr txBox="1"/>
          <p:nvPr/>
        </p:nvSpPr>
        <p:spPr>
          <a:xfrm>
            <a:off x="716692" y="1322173"/>
            <a:ext cx="123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Health</a:t>
            </a: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255D4E0D-3246-7062-978C-0D450D90808B}"/>
              </a:ext>
            </a:extLst>
          </p:cNvPr>
          <p:cNvSpPr/>
          <p:nvPr/>
        </p:nvSpPr>
        <p:spPr>
          <a:xfrm>
            <a:off x="2248930" y="2057255"/>
            <a:ext cx="8748584" cy="2743489"/>
          </a:xfrm>
          <a:custGeom>
            <a:avLst/>
            <a:gdLst>
              <a:gd name="connsiteX0" fmla="*/ 0 w 8748584"/>
              <a:gd name="connsiteY0" fmla="*/ 2111758 h 2743489"/>
              <a:gd name="connsiteX1" fmla="*/ 1470454 w 8748584"/>
              <a:gd name="connsiteY1" fmla="*/ 394169 h 2743489"/>
              <a:gd name="connsiteX2" fmla="*/ 5745892 w 8748584"/>
              <a:gd name="connsiteY2" fmla="*/ 85250 h 2743489"/>
              <a:gd name="connsiteX3" fmla="*/ 7871254 w 8748584"/>
              <a:gd name="connsiteY3" fmla="*/ 1592774 h 2743489"/>
              <a:gd name="connsiteX4" fmla="*/ 8340811 w 8748584"/>
              <a:gd name="connsiteY4" fmla="*/ 2012904 h 2743489"/>
              <a:gd name="connsiteX5" fmla="*/ 8748584 w 8748584"/>
              <a:gd name="connsiteY5" fmla="*/ 2741952 h 2743489"/>
              <a:gd name="connsiteX6" fmla="*/ 8340811 w 8748584"/>
              <a:gd name="connsiteY6" fmla="*/ 1802839 h 2743489"/>
              <a:gd name="connsiteX7" fmla="*/ 8291384 w 8748584"/>
              <a:gd name="connsiteY7" fmla="*/ 1852266 h 2743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48584" h="2743489">
                <a:moveTo>
                  <a:pt x="0" y="2111758"/>
                </a:moveTo>
                <a:cubicBezTo>
                  <a:pt x="256402" y="1421839"/>
                  <a:pt x="512805" y="731920"/>
                  <a:pt x="1470454" y="394169"/>
                </a:cubicBezTo>
                <a:cubicBezTo>
                  <a:pt x="2428103" y="56418"/>
                  <a:pt x="4679092" y="-114518"/>
                  <a:pt x="5745892" y="85250"/>
                </a:cubicBezTo>
                <a:cubicBezTo>
                  <a:pt x="6812692" y="285018"/>
                  <a:pt x="7438768" y="1271498"/>
                  <a:pt x="7871254" y="1592774"/>
                </a:cubicBezTo>
                <a:cubicBezTo>
                  <a:pt x="8303740" y="1914050"/>
                  <a:pt x="8194589" y="1821374"/>
                  <a:pt x="8340811" y="2012904"/>
                </a:cubicBezTo>
                <a:cubicBezTo>
                  <a:pt x="8487033" y="2204434"/>
                  <a:pt x="8748584" y="2776963"/>
                  <a:pt x="8748584" y="2741952"/>
                </a:cubicBezTo>
                <a:cubicBezTo>
                  <a:pt x="8748584" y="2706941"/>
                  <a:pt x="8340811" y="1802839"/>
                  <a:pt x="8340811" y="1802839"/>
                </a:cubicBezTo>
                <a:cubicBezTo>
                  <a:pt x="8264611" y="1654558"/>
                  <a:pt x="8277997" y="1753412"/>
                  <a:pt x="8291384" y="1852266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967DBE0-61F2-C030-46CE-970D43CF55A4}"/>
              </a:ext>
            </a:extLst>
          </p:cNvPr>
          <p:cNvSpPr txBox="1"/>
          <p:nvPr/>
        </p:nvSpPr>
        <p:spPr>
          <a:xfrm>
            <a:off x="10503243" y="3682314"/>
            <a:ext cx="494271" cy="15075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0CDBE9F-369F-E39F-51F1-37853EA07013}"/>
              </a:ext>
            </a:extLst>
          </p:cNvPr>
          <p:cNvSpPr txBox="1"/>
          <p:nvPr/>
        </p:nvSpPr>
        <p:spPr>
          <a:xfrm>
            <a:off x="3608173" y="271849"/>
            <a:ext cx="6895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Health Transformation Function</a:t>
            </a:r>
          </a:p>
        </p:txBody>
      </p:sp>
    </p:spTree>
    <p:extLst>
      <p:ext uri="{BB962C8B-B14F-4D97-AF65-F5344CB8AC3E}">
        <p14:creationId xmlns:p14="http://schemas.microsoft.com/office/powerpoint/2010/main" val="205266212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18590</TotalTime>
  <Words>747</Words>
  <Application>Microsoft Macintosh PowerPoint</Application>
  <PresentationFormat>Widescreen</PresentationFormat>
  <Paragraphs>156</Paragraphs>
  <Slides>22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ＭＳ Ｐゴシック</vt:lpstr>
      <vt:lpstr>Arial</vt:lpstr>
      <vt:lpstr>Calibri</vt:lpstr>
      <vt:lpstr>Calibri Light</vt:lpstr>
      <vt:lpstr>Open Sans</vt:lpstr>
      <vt:lpstr>Open Sans Regular</vt:lpstr>
      <vt:lpstr>1_Office Theme</vt:lpstr>
      <vt:lpstr>PowerPoint Presentation</vt:lpstr>
      <vt:lpstr>Lecture 6 Recap </vt:lpstr>
      <vt:lpstr>Course Logistics</vt:lpstr>
      <vt:lpstr>Financing Healthcare Applications to Machine Learning</vt:lpstr>
      <vt:lpstr>PowerPoint Presentation</vt:lpstr>
      <vt:lpstr>PowerPoint Presentation</vt:lpstr>
      <vt:lpstr>Why this matters for machine learning</vt:lpstr>
      <vt:lpstr>We don’t sell Health</vt:lpstr>
      <vt:lpstr>PowerPoint Presentation</vt:lpstr>
      <vt:lpstr>Complex demand functions</vt:lpstr>
      <vt:lpstr>Insurance and Moral Hazard</vt:lpstr>
      <vt:lpstr>Moral Hazard from Insurance</vt:lpstr>
      <vt:lpstr>Selling Insurance: Actuarially fair insurance</vt:lpstr>
      <vt:lpstr>Willingness to Pay</vt:lpstr>
      <vt:lpstr>Administration Costs</vt:lpstr>
      <vt:lpstr>Expected Value and Expected Loss</vt:lpstr>
      <vt:lpstr>Diminishing marginal utility</vt:lpstr>
      <vt:lpstr>PowerPoint Presentation</vt:lpstr>
      <vt:lpstr>Risk Aversion: Diminishing marginal utility</vt:lpstr>
      <vt:lpstr>Risk Aversion: Diminishing marginal utility</vt:lpstr>
      <vt:lpstr>Willingness to Pay</vt:lpstr>
      <vt:lpstr>About Medicare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Healthcare Financing Its impact on data sources</dc:title>
  <dc:creator>Pamela Peele</dc:creator>
  <cp:lastModifiedBy>Adam Berger</cp:lastModifiedBy>
  <cp:revision>23</cp:revision>
  <dcterms:created xsi:type="dcterms:W3CDTF">2024-09-04T18:24:09Z</dcterms:created>
  <dcterms:modified xsi:type="dcterms:W3CDTF">2024-09-19T14:34:40Z</dcterms:modified>
</cp:coreProperties>
</file>

<file path=docProps/thumbnail.jpeg>
</file>